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9" r:id="rId4"/>
    <p:sldId id="261" r:id="rId5"/>
    <p:sldId id="262" r:id="rId6"/>
    <p:sldId id="287" r:id="rId7"/>
    <p:sldId id="290" r:id="rId8"/>
    <p:sldId id="263" r:id="rId9"/>
    <p:sldId id="288" r:id="rId10"/>
    <p:sldId id="289" r:id="rId11"/>
    <p:sldId id="291" r:id="rId12"/>
    <p:sldId id="292" r:id="rId13"/>
    <p:sldId id="293" r:id="rId14"/>
    <p:sldId id="264" r:id="rId15"/>
    <p:sldId id="294" r:id="rId16"/>
    <p:sldId id="265" r:id="rId17"/>
    <p:sldId id="283" r:id="rId18"/>
    <p:sldId id="284" r:id="rId19"/>
    <p:sldId id="266" r:id="rId20"/>
    <p:sldId id="268" r:id="rId21"/>
    <p:sldId id="269" r:id="rId22"/>
    <p:sldId id="271" r:id="rId23"/>
    <p:sldId id="272" r:id="rId24"/>
    <p:sldId id="273" r:id="rId25"/>
    <p:sldId id="285" r:id="rId26"/>
    <p:sldId id="280" r:id="rId27"/>
    <p:sldId id="281" r:id="rId28"/>
    <p:sldId id="282" r:id="rId29"/>
    <p:sldId id="274" r:id="rId30"/>
    <p:sldId id="275" r:id="rId31"/>
    <p:sldId id="276" r:id="rId32"/>
    <p:sldId id="277" r:id="rId33"/>
    <p:sldId id="278" r:id="rId34"/>
    <p:sldId id="286" r:id="rId35"/>
    <p:sldId id="295" r:id="rId3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06"/>
    <p:restoredTop sz="94631"/>
  </p:normalViewPr>
  <p:slideViewPr>
    <p:cSldViewPr snapToGrid="0" snapToObjects="1">
      <p:cViewPr varScale="1">
        <p:scale>
          <a:sx n="73" d="100"/>
          <a:sy n="73" d="100"/>
        </p:scale>
        <p:origin x="-57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7415A-8647-2248-BD40-927769871C7C}" type="datetimeFigureOut">
              <a:rPr kumimoji="1" lang="ja-JP" altLang="en-US" smtClean="0"/>
              <a:pPr/>
              <a:t>2017/12/28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5D274-17C2-9641-AE27-1DB16FD5627A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490603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pPr/>
              <a:t>2017/12/28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456635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pPr/>
              <a:t>2017/12/28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474715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pPr/>
              <a:t>2017/12/28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645340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pPr/>
              <a:t>2017/12/28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71727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pPr/>
              <a:t>2017/12/28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3759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pPr/>
              <a:t>2017/12/28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57788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pPr/>
              <a:t>2017/12/28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535789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pPr/>
              <a:t>2017/12/28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406408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pPr/>
              <a:t>2017/12/28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54686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pPr/>
              <a:t>2017/12/28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358691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5AFC7-A80D-5C41-99B4-16FEE62FB8F3}" type="datetimeFigureOut">
              <a:rPr kumimoji="1" lang="ja-JP" altLang="en-US" smtClean="0"/>
              <a:pPr/>
              <a:t>2017/12/28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D14CD-CEF6-1D4A-ADD2-66630E7F880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33870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5AFC7-A80D-5C41-99B4-16FEE62FB8F3}" type="datetimeFigureOut">
              <a:rPr kumimoji="1" lang="ja-JP" altLang="en-US" smtClean="0"/>
              <a:pPr/>
              <a:t>2017/12/28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D14CD-CEF6-1D4A-ADD2-66630E7F880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8985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12" Type="http://schemas.openxmlformats.org/officeDocument/2006/relationships/image" Target="../media/image25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11" Type="http://schemas.openxmlformats.org/officeDocument/2006/relationships/image" Target="../media/image24.tiff"/><Relationship Id="rId5" Type="http://schemas.openxmlformats.org/officeDocument/2006/relationships/image" Target="../media/image18.tiff"/><Relationship Id="rId10" Type="http://schemas.openxmlformats.org/officeDocument/2006/relationships/image" Target="../media/image23.tiff"/><Relationship Id="rId4" Type="http://schemas.openxmlformats.org/officeDocument/2006/relationships/image" Target="../media/image17.tiff"/><Relationship Id="rId9" Type="http://schemas.openxmlformats.org/officeDocument/2006/relationships/image" Target="../media/image22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Relationship Id="rId9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tech.instacart.com/3-million-instacart-orders-open-sourced-d40d29ead6f2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en.wikipedia.org/wiki/F1_scor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https://www.kaggle.com/c/instacart-market-basket-analysis/discussion/33128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err="1" smtClean="0"/>
              <a:t>Instacart</a:t>
            </a:r>
            <a:r>
              <a:rPr lang="en-US" altLang="ja-JP" dirty="0" smtClean="0"/>
              <a:t> Market Basket Analysis</a:t>
            </a:r>
            <a:r>
              <a:rPr lang="ja-JP" altLang="en-US" smtClean="0"/>
              <a:t/>
            </a:r>
            <a:br>
              <a:rPr lang="ja-JP" altLang="en-US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4751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811213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Main Approach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0012" y="811213"/>
            <a:ext cx="11915775" cy="5532437"/>
          </a:xfrm>
        </p:spPr>
        <p:txBody>
          <a:bodyPr/>
          <a:lstStyle/>
          <a:p>
            <a:r>
              <a:rPr kumimoji="1" lang="en-US" altLang="ja-JP" dirty="0" smtClean="0"/>
              <a:t>We are given </a:t>
            </a:r>
            <a:r>
              <a:rPr lang="en-US" altLang="ja-JP" dirty="0" smtClean="0"/>
              <a:t>orders.csv</a:t>
            </a:r>
            <a:endParaRPr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85888" y="1268730"/>
            <a:ext cx="9315450" cy="558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7062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04863"/>
          </a:xfrm>
        </p:spPr>
        <p:txBody>
          <a:bodyPr/>
          <a:lstStyle/>
          <a:p>
            <a:r>
              <a:rPr lang="en-US" altLang="ja-JP" dirty="0"/>
              <a:t>Main Approach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7163" y="804862"/>
            <a:ext cx="11858625" cy="6053137"/>
          </a:xfrm>
        </p:spPr>
        <p:txBody>
          <a:bodyPr/>
          <a:lstStyle/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r>
              <a:rPr lang="en-US" altLang="ja-JP" dirty="0" smtClean="0"/>
              <a:t>We </a:t>
            </a:r>
            <a:r>
              <a:rPr lang="en-US" altLang="ja-JP" dirty="0"/>
              <a:t>are given </a:t>
            </a:r>
            <a:r>
              <a:rPr lang="en-US" altLang="ja-JP" dirty="0" smtClean="0"/>
              <a:t>order_products.csv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23000" y="519112"/>
            <a:ext cx="51308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52471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9343"/>
          </a:xfrm>
        </p:spPr>
        <p:txBody>
          <a:bodyPr/>
          <a:lstStyle/>
          <a:p>
            <a:r>
              <a:rPr lang="en-US" altLang="ja-JP" dirty="0"/>
              <a:t>Main Approach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37658" y="3427636"/>
            <a:ext cx="3744686" cy="626112"/>
          </a:xfrm>
        </p:spPr>
        <p:txBody>
          <a:bodyPr/>
          <a:lstStyle/>
          <a:p>
            <a:r>
              <a:rPr lang="en-US" altLang="ja-JP" dirty="0" smtClean="0"/>
              <a:t>R</a:t>
            </a:r>
            <a:r>
              <a:rPr kumimoji="1" lang="en-US" altLang="ja-JP" dirty="0" smtClean="0"/>
              <a:t>eorder Prediction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135" y="1489606"/>
            <a:ext cx="914642" cy="91464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809" y="1939610"/>
            <a:ext cx="914642" cy="914642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135" y="2396931"/>
            <a:ext cx="914642" cy="91464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429" y="3370935"/>
            <a:ext cx="841402" cy="84140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197" y="3830394"/>
            <a:ext cx="841402" cy="84140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197" y="4289853"/>
            <a:ext cx="841402" cy="841402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636" y="5264400"/>
            <a:ext cx="820963" cy="820963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337" y="5717180"/>
            <a:ext cx="820963" cy="820963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906" y="1461733"/>
            <a:ext cx="736266" cy="736266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316" y="1992927"/>
            <a:ext cx="709855" cy="709855"/>
          </a:xfrm>
          <a:prstGeom prst="rect">
            <a:avLst/>
          </a:prstGeom>
        </p:spPr>
      </p:pic>
      <p:pic>
        <p:nvPicPr>
          <p:cNvPr id="18" name="図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3317" y="2568914"/>
            <a:ext cx="625042" cy="767727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6906" y="3375189"/>
            <a:ext cx="736266" cy="736266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3316" y="3906383"/>
            <a:ext cx="709855" cy="709855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7037" y="4373681"/>
            <a:ext cx="521322" cy="773751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0657" y="5258265"/>
            <a:ext cx="913123" cy="913123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0657" y="5804950"/>
            <a:ext cx="893506" cy="755012"/>
          </a:xfrm>
          <a:prstGeom prst="rect">
            <a:avLst/>
          </a:prstGeom>
        </p:spPr>
      </p:pic>
      <p:sp>
        <p:nvSpPr>
          <p:cNvPr id="26" name="コンテンツ プレースホルダー 2"/>
          <p:cNvSpPr txBox="1">
            <a:spLocks/>
          </p:cNvSpPr>
          <p:nvPr/>
        </p:nvSpPr>
        <p:spPr>
          <a:xfrm>
            <a:off x="4356673" y="1025836"/>
            <a:ext cx="4942114" cy="518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u</a:t>
            </a:r>
            <a:r>
              <a:rPr lang="en-US" altLang="ja-JP" dirty="0" smtClean="0"/>
              <a:t>ser_id   product_id     label</a:t>
            </a:r>
            <a:endParaRPr lang="ja-JP" altLang="en-US" dirty="0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4121" y="2034798"/>
            <a:ext cx="532195" cy="626112"/>
          </a:xfrm>
          <a:prstGeom prst="rect">
            <a:avLst/>
          </a:prstGeom>
        </p:spPr>
      </p:pic>
      <p:pic>
        <p:nvPicPr>
          <p:cNvPr id="29" name="図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6211" y="1478718"/>
            <a:ext cx="532196" cy="626113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2763" y="3427635"/>
            <a:ext cx="532195" cy="626112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46809" y="3969998"/>
            <a:ext cx="532196" cy="626113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3042" y="4522712"/>
            <a:ext cx="532195" cy="626112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7695" y="2628798"/>
            <a:ext cx="532196" cy="626113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2763" y="5342095"/>
            <a:ext cx="532196" cy="626113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0257" y="5906563"/>
            <a:ext cx="532196" cy="62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30327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38200"/>
          </a:xfrm>
        </p:spPr>
        <p:txBody>
          <a:bodyPr/>
          <a:lstStyle/>
          <a:p>
            <a:r>
              <a:rPr lang="en-US" altLang="ja-JP"/>
              <a:t>Main Approach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2400" y="3398847"/>
            <a:ext cx="11201400" cy="757102"/>
          </a:xfrm>
        </p:spPr>
        <p:txBody>
          <a:bodyPr/>
          <a:lstStyle/>
          <a:p>
            <a:r>
              <a:rPr lang="en-US" altLang="ja-JP" smtClean="0"/>
              <a:t>None Prediction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060" y="3029712"/>
            <a:ext cx="888087" cy="88808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060" y="3945915"/>
            <a:ext cx="888087" cy="88808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060" y="4832103"/>
            <a:ext cx="888087" cy="88808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060" y="1232357"/>
            <a:ext cx="888087" cy="888087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3060" y="2145424"/>
            <a:ext cx="888087" cy="888087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3060" y="5718291"/>
            <a:ext cx="888087" cy="888087"/>
          </a:xfrm>
          <a:prstGeom prst="rect">
            <a:avLst/>
          </a:prstGeom>
        </p:spPr>
      </p:pic>
      <p:sp>
        <p:nvSpPr>
          <p:cNvPr id="12" name="コンテンツ プレースホルダー 2"/>
          <p:cNvSpPr txBox="1">
            <a:spLocks/>
          </p:cNvSpPr>
          <p:nvPr/>
        </p:nvSpPr>
        <p:spPr>
          <a:xfrm>
            <a:off x="4498187" y="863181"/>
            <a:ext cx="3698756" cy="493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u</a:t>
            </a:r>
            <a:r>
              <a:rPr lang="en-US" altLang="ja-JP" dirty="0" smtClean="0"/>
              <a:t>ser_id </a:t>
            </a:r>
            <a:r>
              <a:rPr lang="ja-JP" altLang="en-US" dirty="0" smtClean="0"/>
              <a:t>　　　</a:t>
            </a:r>
            <a:r>
              <a:rPr lang="en-US" altLang="ja-JP" dirty="0" smtClean="0"/>
              <a:t>label</a:t>
            </a:r>
            <a:endParaRPr lang="ja-JP" altLang="en-US" dirty="0"/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7608" y="1395187"/>
            <a:ext cx="532195" cy="626112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0358" y="4051273"/>
            <a:ext cx="532195" cy="626112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7609" y="6011353"/>
            <a:ext cx="532196" cy="626113"/>
          </a:xfrm>
          <a:prstGeom prst="rect">
            <a:avLst/>
          </a:prstGeom>
        </p:spPr>
      </p:pic>
      <p:pic>
        <p:nvPicPr>
          <p:cNvPr id="20" name="図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7607" y="3160698"/>
            <a:ext cx="532196" cy="626113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9748" y="2262671"/>
            <a:ext cx="532195" cy="626112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0358" y="5016537"/>
            <a:ext cx="532195" cy="62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9537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9172" y="101601"/>
            <a:ext cx="10515600" cy="928914"/>
          </a:xfrm>
        </p:spPr>
        <p:txBody>
          <a:bodyPr/>
          <a:lstStyle/>
          <a:p>
            <a:r>
              <a:rPr lang="en-US" altLang="ja-JP" dirty="0"/>
              <a:t>Main Approach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746" y="911014"/>
            <a:ext cx="6649716" cy="594698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72" y="2556141"/>
            <a:ext cx="1326289" cy="227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1538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9172" y="101601"/>
            <a:ext cx="10515600" cy="928914"/>
          </a:xfrm>
        </p:spPr>
        <p:txBody>
          <a:bodyPr/>
          <a:lstStyle/>
          <a:p>
            <a:r>
              <a:rPr lang="en-US" altLang="ja-JP" dirty="0"/>
              <a:t>Main Approach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938961"/>
            <a:ext cx="12192000" cy="591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0540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Feature </a:t>
            </a:r>
            <a:r>
              <a:rPr lang="en-US" altLang="ja-JP" dirty="0" smtClean="0"/>
              <a:t>Engineering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44557" y="1245704"/>
            <a:ext cx="11009243" cy="5343781"/>
          </a:xfrm>
        </p:spPr>
        <p:txBody>
          <a:bodyPr>
            <a:normAutofit/>
          </a:bodyPr>
          <a:lstStyle/>
          <a:p>
            <a:r>
              <a:rPr kumimoji="1" lang="en-US" altLang="ja-JP" sz="2400" dirty="0" smtClean="0"/>
              <a:t>I made 4 types of features</a:t>
            </a:r>
          </a:p>
          <a:p>
            <a:endParaRPr kumimoji="1" lang="en-US" altLang="ja-JP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2400" dirty="0" smtClean="0"/>
              <a:t>User</a:t>
            </a:r>
          </a:p>
          <a:p>
            <a:pPr lvl="1"/>
            <a:r>
              <a:rPr lang="en-US" altLang="ja-JP" dirty="0" smtClean="0"/>
              <a:t>What this user like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sz="2400" dirty="0" smtClean="0"/>
              <a:t>Item</a:t>
            </a:r>
          </a:p>
          <a:p>
            <a:pPr lvl="1"/>
            <a:r>
              <a:rPr lang="en-US" altLang="ja-JP" dirty="0"/>
              <a:t>What this </a:t>
            </a:r>
            <a:r>
              <a:rPr lang="en-US" altLang="ja-JP" dirty="0" smtClean="0"/>
              <a:t>item like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sz="2400" dirty="0" smtClean="0"/>
              <a:t>User x Item</a:t>
            </a:r>
          </a:p>
          <a:p>
            <a:pPr lvl="1"/>
            <a:r>
              <a:rPr lang="en-US" altLang="ja-JP" dirty="0" smtClean="0"/>
              <a:t>How do the user feel about the item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sz="2400" dirty="0" smtClean="0"/>
              <a:t>Datetime</a:t>
            </a:r>
          </a:p>
          <a:p>
            <a:pPr lvl="1"/>
            <a:r>
              <a:rPr lang="en-US" altLang="ja-JP" dirty="0"/>
              <a:t>What this </a:t>
            </a:r>
            <a:r>
              <a:rPr lang="en-US" altLang="ja-JP" dirty="0" smtClean="0"/>
              <a:t>day and hour like</a:t>
            </a:r>
          </a:p>
          <a:p>
            <a:pPr lvl="1"/>
            <a:endParaRPr lang="en-US" altLang="ja-JP" dirty="0" smtClean="0"/>
          </a:p>
          <a:p>
            <a:pPr marL="0" indent="0">
              <a:buNone/>
            </a:pPr>
            <a:r>
              <a:rPr lang="en-US" altLang="ja-JP" sz="2000" dirty="0" smtClean="0"/>
              <a:t>*For None model, I can’t use above features except user and datetime. So I convert those to stats(min, mean, max, sum, </a:t>
            </a:r>
            <a:r>
              <a:rPr lang="en-US" altLang="ja-JP" sz="2000" dirty="0" err="1" smtClean="0"/>
              <a:t>std</a:t>
            </a:r>
            <a:r>
              <a:rPr lang="mr-IN" altLang="ja-JP" sz="2000" dirty="0" smtClean="0"/>
              <a:t>…</a:t>
            </a:r>
            <a:r>
              <a:rPr lang="en-US" altLang="ja-JP" sz="2000" dirty="0" smtClean="0"/>
              <a:t>).</a:t>
            </a:r>
          </a:p>
          <a:p>
            <a:pPr marL="0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xmlns="" val="178087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Feature </a:t>
            </a:r>
            <a:r>
              <a:rPr lang="en-US" altLang="ja-JP" dirty="0" smtClean="0"/>
              <a:t>Importance for reorder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5400" y="968189"/>
            <a:ext cx="8825821" cy="5738206"/>
          </a:xfrm>
        </p:spPr>
      </p:pic>
    </p:spTree>
    <p:extLst>
      <p:ext uri="{BB962C8B-B14F-4D97-AF65-F5344CB8AC3E}">
        <p14:creationId xmlns:p14="http://schemas.microsoft.com/office/powerpoint/2010/main" xmlns="" val="172717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Feature Importance for </a:t>
            </a:r>
            <a:r>
              <a:rPr lang="en-US" altLang="ja-JP" dirty="0" smtClean="0"/>
              <a:t>None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91235" y="990601"/>
            <a:ext cx="85344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55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 for reorder - 1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Let’s think about the reordering problem. Common sense tells us that an item purchased many times in the past has a high probability of being reordered. However, there may be a pattern for when the item is </a:t>
            </a:r>
            <a:r>
              <a:rPr lang="en-US" altLang="ja-JP" i="1" dirty="0"/>
              <a:t>not</a:t>
            </a:r>
            <a:r>
              <a:rPr lang="en-US" altLang="ja-JP" dirty="0"/>
              <a:t> reordered. We can try to figure out this pattern and understand when a user doesn’t repurchase an item</a:t>
            </a:r>
            <a:r>
              <a:rPr lang="en-US" altLang="ja-JP" dirty="0" smtClean="0"/>
              <a:t>.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See next page for details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7374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Agenda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 smtClean="0"/>
              <a:t>Problem </a:t>
            </a:r>
            <a:r>
              <a:rPr kumimoji="1" lang="en-US" altLang="ja-JP" dirty="0" smtClean="0"/>
              <a:t>Overview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Main Approach</a:t>
            </a:r>
            <a:endParaRPr kumimoji="1" lang="en-US" altLang="ja-JP" dirty="0" smtClean="0"/>
          </a:p>
          <a:p>
            <a:pPr>
              <a:lnSpc>
                <a:spcPct val="150000"/>
              </a:lnSpc>
            </a:pPr>
            <a:r>
              <a:rPr lang="en-US" altLang="ja-JP" dirty="0" smtClean="0"/>
              <a:t>Feature Engineering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Feature Importance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Important Findings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F1 maximization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xmlns="" val="173096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</a:t>
            </a:r>
            <a:r>
              <a:rPr lang="en-US" altLang="ja-JP" dirty="0"/>
              <a:t> for reorder</a:t>
            </a:r>
            <a:r>
              <a:rPr lang="en-US" altLang="ja-JP" dirty="0" smtClean="0"/>
              <a:t> - 1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/>
          <a:lstStyle/>
          <a:p>
            <a:r>
              <a:rPr lang="en-US" altLang="ja-JP" dirty="0"/>
              <a:t>u</a:t>
            </a:r>
            <a:r>
              <a:rPr lang="en-US" altLang="ja-JP" dirty="0" smtClean="0"/>
              <a:t>ser_id</a:t>
            </a:r>
            <a:r>
              <a:rPr lang="en-US" altLang="ja-JP" dirty="0"/>
              <a:t>: 54035</a:t>
            </a:r>
            <a:endParaRPr kumimoji="1" lang="ja-JP" altLang="en-US" dirty="0"/>
          </a:p>
        </p:txBody>
      </p:sp>
      <p:pic>
        <p:nvPicPr>
          <p:cNvPr id="4" name="コンテンツ プレースホルダ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5662" y="2010876"/>
            <a:ext cx="9751441" cy="4847124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8778240" y="3627120"/>
            <a:ext cx="411480" cy="365760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8784204" y="5175319"/>
            <a:ext cx="411480" cy="365760"/>
          </a:xfrm>
          <a:prstGeom prst="rect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xmlns="" val="127182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</a:t>
            </a:r>
            <a:r>
              <a:rPr lang="en-US" altLang="ja-JP" dirty="0"/>
              <a:t> for reorder</a:t>
            </a:r>
            <a:r>
              <a:rPr lang="en-US" altLang="ja-JP" dirty="0" smtClean="0"/>
              <a:t> - 1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ja-JP" dirty="0"/>
              <a:t>This user always reorders Cola. </a:t>
            </a:r>
            <a:endParaRPr lang="en-US" altLang="ja-JP" dirty="0" smtClean="0"/>
          </a:p>
          <a:p>
            <a:pPr>
              <a:lnSpc>
                <a:spcPct val="150000"/>
              </a:lnSpc>
            </a:pPr>
            <a:r>
              <a:rPr lang="en-US" altLang="ja-JP" dirty="0" smtClean="0"/>
              <a:t>But </a:t>
            </a:r>
            <a:r>
              <a:rPr lang="en-US" altLang="ja-JP" dirty="0"/>
              <a:t>at order number 8, the user didn’t. Why not? </a:t>
            </a:r>
            <a:endParaRPr lang="en-US" altLang="ja-JP" dirty="0" smtClean="0"/>
          </a:p>
          <a:p>
            <a:pPr>
              <a:lnSpc>
                <a:spcPct val="150000"/>
              </a:lnSpc>
            </a:pPr>
            <a:r>
              <a:rPr lang="en-US" altLang="ja-JP" dirty="0" smtClean="0"/>
              <a:t>Probably </a:t>
            </a:r>
            <a:r>
              <a:rPr lang="en-US" altLang="ja-JP" dirty="0"/>
              <a:t>because the user bought Fridge Pack Cola instead. </a:t>
            </a:r>
            <a:endParaRPr lang="en-US" altLang="ja-JP" dirty="0" smtClean="0"/>
          </a:p>
          <a:p>
            <a:pPr>
              <a:lnSpc>
                <a:spcPct val="150000"/>
              </a:lnSpc>
            </a:pPr>
            <a:r>
              <a:rPr lang="en-US" altLang="ja-JP" dirty="0" smtClean="0"/>
              <a:t>I </a:t>
            </a:r>
            <a:r>
              <a:rPr lang="en-US" altLang="ja-JP" dirty="0"/>
              <a:t>created features to catch this type of behavior.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156482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82502"/>
          </a:xfrm>
        </p:spPr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</a:t>
            </a:r>
            <a:r>
              <a:rPr lang="en-US" altLang="ja-JP" dirty="0"/>
              <a:t> for reorder</a:t>
            </a:r>
            <a:r>
              <a:rPr lang="en-US" altLang="ja-JP" dirty="0" smtClean="0"/>
              <a:t> </a:t>
            </a:r>
            <a:r>
              <a:rPr lang="en-US" altLang="ja-JP" dirty="0"/>
              <a:t>- 2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031358"/>
            <a:ext cx="10515600" cy="582664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ja-JP" sz="2000" dirty="0" smtClean="0"/>
              <a:t>days_last_order-max is </a:t>
            </a:r>
            <a:r>
              <a:rPr lang="en-US" altLang="ja-JP" sz="2000" dirty="0"/>
              <a:t>difference between </a:t>
            </a:r>
            <a:r>
              <a:rPr lang="en-US" altLang="ja-JP" sz="2000" dirty="0" smtClean="0"/>
              <a:t>days_since_last_order_this_item</a:t>
            </a:r>
            <a:r>
              <a:rPr lang="en-US" altLang="ja-JP" sz="2000" dirty="0"/>
              <a:t> and </a:t>
            </a:r>
            <a:r>
              <a:rPr lang="en-US" altLang="ja-JP" sz="2000" dirty="0" smtClean="0"/>
              <a:t>useritem_order_days_max</a:t>
            </a:r>
            <a:endParaRPr lang="en-US" altLang="ja-JP" sz="2000" dirty="0"/>
          </a:p>
          <a:p>
            <a:pPr>
              <a:lnSpc>
                <a:spcPct val="150000"/>
              </a:lnSpc>
            </a:pPr>
            <a:r>
              <a:rPr lang="en-US" altLang="ja-JP" sz="2000" dirty="0"/>
              <a:t>days_since_last_order_this_item </a:t>
            </a:r>
            <a:r>
              <a:rPr lang="en-US" altLang="ja-JP" sz="2000" dirty="0" smtClean="0"/>
              <a:t>is a feature belong to user and item. This means how many days passed since last order</a:t>
            </a:r>
          </a:p>
          <a:p>
            <a:pPr>
              <a:lnSpc>
                <a:spcPct val="150000"/>
              </a:lnSpc>
            </a:pPr>
            <a:r>
              <a:rPr lang="en-US" altLang="ja-JP" sz="2000" dirty="0" smtClean="0"/>
              <a:t>Also, useritem_order_days_max is </a:t>
            </a:r>
            <a:r>
              <a:rPr lang="en-US" altLang="ja-JP" sz="2000" dirty="0"/>
              <a:t>a feature belong to user and item. This means </a:t>
            </a:r>
            <a:r>
              <a:rPr lang="en-US" altLang="ja-JP" sz="2000" dirty="0" smtClean="0"/>
              <a:t>max span(day) of order</a:t>
            </a:r>
          </a:p>
          <a:p>
            <a:pPr>
              <a:lnSpc>
                <a:spcPct val="150000"/>
              </a:lnSpc>
            </a:pPr>
            <a:r>
              <a:rPr kumimoji="1" lang="en-US" altLang="ja-JP" sz="2000" dirty="0" smtClean="0"/>
              <a:t>For more detail, see the next page</a:t>
            </a:r>
            <a:endParaRPr kumimoji="1" lang="ja-JP" altLang="en-US" sz="20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49386" y="3678896"/>
            <a:ext cx="5142614" cy="317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1887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</a:t>
            </a:r>
            <a:r>
              <a:rPr lang="en-US" altLang="ja-JP" dirty="0"/>
              <a:t> for reorder</a:t>
            </a:r>
            <a:r>
              <a:rPr lang="en-US" altLang="ja-JP" dirty="0" smtClean="0"/>
              <a:t> </a:t>
            </a:r>
            <a:r>
              <a:rPr lang="en-US" altLang="ja-JP" dirty="0"/>
              <a:t>- 2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31304" y="1690688"/>
            <a:ext cx="11022496" cy="4922147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See the index 0, this means </a:t>
            </a:r>
          </a:p>
          <a:p>
            <a:pPr marL="0" indent="0"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the user bought this item 14 days</a:t>
            </a:r>
          </a:p>
          <a:p>
            <a:pPr marL="0" indent="0"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ago, and max span is 30 days</a:t>
            </a:r>
          </a:p>
          <a:p>
            <a:pPr marL="0" indent="0">
              <a:buNone/>
            </a:pPr>
            <a:endParaRPr lang="en-US" altLang="ja-JP" sz="2400" dirty="0" smtClean="0"/>
          </a:p>
          <a:p>
            <a:r>
              <a:rPr lang="en-US" altLang="ja-JP" sz="2400" dirty="0" smtClean="0"/>
              <a:t>So I think this feature says if the user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 smtClean="0"/>
              <a:t>   is bored or not by that item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08143" y="1537252"/>
            <a:ext cx="5783857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7426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</a:t>
            </a:r>
            <a:r>
              <a:rPr lang="en-US" altLang="ja-JP" dirty="0"/>
              <a:t> for reorder</a:t>
            </a:r>
            <a:r>
              <a:rPr lang="en-US" altLang="ja-JP" dirty="0" smtClean="0"/>
              <a:t> </a:t>
            </a:r>
            <a:r>
              <a:rPr lang="en-US" altLang="ja-JP" dirty="0"/>
              <a:t>- </a:t>
            </a:r>
            <a:r>
              <a:rPr lang="en-US" altLang="ja-JP" dirty="0" smtClean="0"/>
              <a:t>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4312" y="1497496"/>
            <a:ext cx="10969487" cy="4891502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We already know </a:t>
            </a:r>
            <a:r>
              <a:rPr lang="en-US" altLang="ja-JP" sz="2400" dirty="0"/>
              <a:t>f</a:t>
            </a:r>
            <a:r>
              <a:rPr lang="en-US" altLang="ja-JP" sz="2400" dirty="0" smtClean="0"/>
              <a:t>ruits </a:t>
            </a:r>
            <a:r>
              <a:rPr lang="en-US" altLang="ja-JP" sz="2400" dirty="0"/>
              <a:t>are reordered more frequently than </a:t>
            </a:r>
            <a:r>
              <a:rPr lang="en-US" altLang="ja-JP" sz="2400" dirty="0" smtClean="0"/>
              <a:t>vegetables(</a:t>
            </a:r>
            <a:r>
              <a:rPr lang="en-US" altLang="ja-JP" sz="2400" dirty="0" smtClean="0">
                <a:hlinkClick r:id="rId2"/>
              </a:rPr>
              <a:t>3 Million Instacart Orders, Open Sourced</a:t>
            </a:r>
            <a:r>
              <a:rPr lang="en-US" altLang="ja-JP" sz="2400" dirty="0" smtClean="0"/>
              <a:t>)</a:t>
            </a:r>
          </a:p>
          <a:p>
            <a:endParaRPr lang="en-US" altLang="ja-JP" sz="2400" dirty="0" smtClean="0"/>
          </a:p>
          <a:p>
            <a:r>
              <a:rPr lang="en-US" altLang="ja-JP" sz="2400" dirty="0"/>
              <a:t>I wanted to know how </a:t>
            </a:r>
            <a:r>
              <a:rPr lang="en-US" altLang="ja-JP" sz="2400" dirty="0" smtClean="0"/>
              <a:t>often</a:t>
            </a:r>
          </a:p>
          <a:p>
            <a:r>
              <a:rPr lang="en-US" altLang="ja-JP" sz="2400" dirty="0"/>
              <a:t>S</a:t>
            </a:r>
            <a:r>
              <a:rPr lang="en-US" altLang="ja-JP" sz="2400" dirty="0" smtClean="0"/>
              <a:t>o </a:t>
            </a:r>
            <a:r>
              <a:rPr lang="en-US" altLang="ja-JP" sz="2400" dirty="0"/>
              <a:t>I made a item_10to1_ratio feature  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   that’s </a:t>
            </a:r>
            <a:r>
              <a:rPr lang="en-US" altLang="ja-JP" sz="2400" dirty="0"/>
              <a:t>defined as the reorder ratio after 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an </a:t>
            </a:r>
            <a:r>
              <a:rPr lang="en-US" altLang="ja-JP" sz="2400" dirty="0"/>
              <a:t>item is ordered vs. not ordered. 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/>
          </a:p>
          <a:p>
            <a:r>
              <a:rPr lang="en-US" altLang="ja-JP" sz="2400" dirty="0" smtClean="0"/>
              <a:t>Next page, for more details</a:t>
            </a:r>
            <a:endParaRPr kumimoji="1" lang="en-US" altLang="ja-JP" sz="24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2492" y="2822713"/>
            <a:ext cx="5869508" cy="40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0401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Important Findings for reorder - 3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Let’s say </a:t>
            </a:r>
            <a:r>
              <a:rPr lang="en-US" altLang="ja-JP" dirty="0"/>
              <a:t>userA bought itemA at </a:t>
            </a:r>
            <a:r>
              <a:rPr lang="en-US" altLang="ja-JP" dirty="0" smtClean="0"/>
              <a:t>order_number 1 and 4</a:t>
            </a:r>
          </a:p>
          <a:p>
            <a:r>
              <a:rPr lang="en-US" altLang="ja-JP" dirty="0" smtClean="0"/>
              <a:t>And userB </a:t>
            </a:r>
            <a:r>
              <a:rPr lang="en-US" altLang="ja-JP" dirty="0"/>
              <a:t>bought </a:t>
            </a:r>
            <a:r>
              <a:rPr lang="en-US" altLang="ja-JP" dirty="0" smtClean="0"/>
              <a:t>itemA </a:t>
            </a:r>
            <a:r>
              <a:rPr lang="en-US" altLang="ja-JP" dirty="0"/>
              <a:t>at order_number </a:t>
            </a:r>
            <a:r>
              <a:rPr lang="en-US" altLang="ja-JP" dirty="0" smtClean="0"/>
              <a:t>1 </a:t>
            </a:r>
            <a:r>
              <a:rPr lang="en-US" altLang="ja-JP" dirty="0"/>
              <a:t>and 3</a:t>
            </a:r>
          </a:p>
          <a:p>
            <a:r>
              <a:rPr lang="en-US" altLang="ja-JP" dirty="0" smtClean="0"/>
              <a:t>item_10to1_ratio is 0.5</a:t>
            </a:r>
            <a:endParaRPr lang="ja-JP" altLang="en-US" dirty="0"/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175" y="3562578"/>
            <a:ext cx="5487896" cy="299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218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Important </a:t>
            </a:r>
            <a:r>
              <a:rPr lang="en-US" altLang="ja-JP" dirty="0" smtClean="0"/>
              <a:t>Findings for None </a:t>
            </a:r>
            <a:r>
              <a:rPr lang="en-US" altLang="ja-JP" dirty="0"/>
              <a:t>- </a:t>
            </a:r>
            <a:r>
              <a:rPr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8783" y="1325563"/>
            <a:ext cx="11155017" cy="48514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ja-JP" sz="2400" dirty="0"/>
              <a:t>Useritem_sum_pos_cart(User A, Item B) is the average position in User A’s cart that Item B falls </a:t>
            </a:r>
            <a:r>
              <a:rPr lang="en-US" altLang="ja-JP" sz="2400" dirty="0" smtClean="0"/>
              <a:t>into</a:t>
            </a:r>
            <a:endParaRPr lang="en-US" altLang="ja-JP" sz="2400" dirty="0"/>
          </a:p>
          <a:p>
            <a:pPr>
              <a:lnSpc>
                <a:spcPct val="150000"/>
              </a:lnSpc>
            </a:pPr>
            <a:r>
              <a:rPr lang="en-US" altLang="ja-JP" sz="2400" dirty="0" smtClean="0"/>
              <a:t>Useritem_sum_pos_cart-mean(User </a:t>
            </a:r>
            <a:r>
              <a:rPr lang="en-US" altLang="ja-JP" sz="2400" dirty="0"/>
              <a:t>A) is the mean of the above feature across all </a:t>
            </a:r>
            <a:r>
              <a:rPr lang="en-US" altLang="ja-JP" sz="2400" dirty="0" smtClean="0"/>
              <a:t>items</a:t>
            </a:r>
            <a:endParaRPr lang="en-US" altLang="ja-JP" sz="2400" dirty="0"/>
          </a:p>
          <a:p>
            <a:pPr>
              <a:lnSpc>
                <a:spcPct val="150000"/>
              </a:lnSpc>
            </a:pPr>
            <a:r>
              <a:rPr lang="en-US" altLang="ja-JP" sz="2400" dirty="0" smtClean="0"/>
              <a:t>So </a:t>
            </a:r>
            <a:r>
              <a:rPr lang="en-US" altLang="ja-JP" sz="2400" dirty="0"/>
              <a:t>this feature essentially captures </a:t>
            </a:r>
            <a:endParaRPr lang="en-US" altLang="ja-JP" sz="2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the </a:t>
            </a:r>
            <a:r>
              <a:rPr lang="en-US" altLang="ja-JP" sz="2400" dirty="0"/>
              <a:t>average position of an item in a user’s </a:t>
            </a:r>
            <a:endParaRPr lang="en-US" altLang="ja-JP" sz="2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 cart</a:t>
            </a:r>
            <a:r>
              <a:rPr lang="en-US" altLang="ja-JP" sz="2400" dirty="0"/>
              <a:t>, and we can see that users who </a:t>
            </a:r>
            <a:endParaRPr lang="en-US" altLang="ja-JP" sz="2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 don’t </a:t>
            </a:r>
            <a:r>
              <a:rPr lang="en-US" altLang="ja-JP" sz="2400" dirty="0"/>
              <a:t>buy many items all at once are </a:t>
            </a:r>
            <a:endParaRPr lang="en-US" altLang="ja-JP" sz="24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 more </a:t>
            </a:r>
            <a:r>
              <a:rPr lang="en-US" altLang="ja-JP" sz="2400" dirty="0"/>
              <a:t>likely to be </a:t>
            </a:r>
            <a:r>
              <a:rPr lang="en-US" altLang="ja-JP" sz="2400" dirty="0" smtClean="0"/>
              <a:t>None</a:t>
            </a:r>
            <a:endParaRPr lang="en-US" altLang="ja-JP" sz="2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50432" y="3021494"/>
            <a:ext cx="5541568" cy="380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6648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Important Findings for None - </a:t>
            </a:r>
            <a:r>
              <a:rPr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791" y="1325563"/>
            <a:ext cx="11102009" cy="5130041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total_buy is number of total order</a:t>
            </a:r>
          </a:p>
          <a:p>
            <a:endParaRPr lang="en-US" altLang="ja-JP" sz="2400" dirty="0" smtClean="0"/>
          </a:p>
          <a:p>
            <a:r>
              <a:rPr kumimoji="1" lang="en-US" altLang="ja-JP" sz="2400" dirty="0" smtClean="0"/>
              <a:t>If userA bought itemA 3 times </a:t>
            </a:r>
          </a:p>
          <a:p>
            <a:pPr marL="0" indent="0"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</a:t>
            </a:r>
            <a:r>
              <a:rPr kumimoji="1" lang="en-US" altLang="ja-JP" sz="2400" dirty="0" smtClean="0"/>
              <a:t>in the past, this would be 3</a:t>
            </a:r>
          </a:p>
          <a:p>
            <a:pPr marL="0" indent="0">
              <a:buNone/>
            </a:pPr>
            <a:endParaRPr kumimoji="1" lang="en-US" altLang="ja-JP" sz="2400" dirty="0" smtClean="0"/>
          </a:p>
          <a:p>
            <a:r>
              <a:rPr lang="en-US" altLang="ja-JP" sz="2400" dirty="0"/>
              <a:t>So </a:t>
            </a:r>
            <a:r>
              <a:rPr lang="en-US" altLang="ja-JP" sz="2400" dirty="0" smtClean="0"/>
              <a:t>total_buy-max is max of above </a:t>
            </a:r>
          </a:p>
          <a:p>
            <a:pPr marL="0" indent="0"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feature </a:t>
            </a:r>
            <a:r>
              <a:rPr kumimoji="1" lang="en-US" altLang="ja-JP" sz="2400" dirty="0" smtClean="0"/>
              <a:t>by user</a:t>
            </a:r>
          </a:p>
          <a:p>
            <a:pPr marL="0" indent="0">
              <a:buNone/>
            </a:pPr>
            <a:endParaRPr kumimoji="1" lang="en-US" altLang="ja-JP" sz="2400" dirty="0" smtClean="0"/>
          </a:p>
          <a:p>
            <a:r>
              <a:rPr lang="en-US" altLang="ja-JP" sz="2400" dirty="0"/>
              <a:t>We can see that it predicts 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whether </a:t>
            </a:r>
            <a:r>
              <a:rPr lang="en-US" altLang="ja-JP" sz="2400" dirty="0"/>
              <a:t>or not a user will make a reorder</a:t>
            </a:r>
            <a:endParaRPr kumimoji="1"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48288" y="1504470"/>
            <a:ext cx="5743712" cy="394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3488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Important Findings for None - </a:t>
            </a:r>
            <a:r>
              <a:rPr lang="en-US" altLang="ja-JP" dirty="0" smtClean="0"/>
              <a:t>3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3826" y="1431235"/>
            <a:ext cx="10889974" cy="474572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ja-JP" sz="2400" dirty="0"/>
              <a:t>t-1_is_None(User A) is a binary feature that says whether or not the user’s previous order was None. </a:t>
            </a:r>
          </a:p>
          <a:p>
            <a:pPr>
              <a:lnSpc>
                <a:spcPct val="200000"/>
              </a:lnSpc>
            </a:pPr>
            <a:r>
              <a:rPr lang="en-US" altLang="ja-JP" sz="2400" dirty="0" smtClean="0"/>
              <a:t>If </a:t>
            </a:r>
            <a:r>
              <a:rPr lang="en-US" altLang="ja-JP" sz="2400" dirty="0"/>
              <a:t>the previous order is None, </a:t>
            </a:r>
            <a:endParaRPr lang="en-US" altLang="ja-JP" sz="2400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then </a:t>
            </a:r>
            <a:r>
              <a:rPr lang="en-US" altLang="ja-JP" sz="2400" dirty="0"/>
              <a:t>the next order will also be </a:t>
            </a:r>
            <a:endParaRPr lang="en-US" altLang="ja-JP" sz="2400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None </a:t>
            </a:r>
            <a:r>
              <a:rPr lang="en-US" altLang="ja-JP" sz="2400" dirty="0"/>
              <a:t>with 30% probability</a:t>
            </a:r>
            <a:r>
              <a:rPr lang="en-US" altLang="ja-JP" sz="2400" dirty="0" smtClean="0"/>
              <a:t>.</a:t>
            </a:r>
            <a:endParaRPr lang="en-US" altLang="ja-JP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49559" y="2566322"/>
            <a:ext cx="6242441" cy="429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5310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91817" y="0"/>
            <a:ext cx="10515600" cy="834887"/>
          </a:xfrm>
        </p:spPr>
        <p:txBody>
          <a:bodyPr/>
          <a:lstStyle/>
          <a:p>
            <a:r>
              <a:rPr lang="en-US" altLang="ja-JP" dirty="0"/>
              <a:t>F1 </a:t>
            </a:r>
            <a:r>
              <a:rPr lang="en-US" altLang="ja-JP" dirty="0" smtClean="0"/>
              <a:t>maximization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8783" y="834886"/>
            <a:ext cx="11474726" cy="6023113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ja-JP" sz="2400" dirty="0"/>
              <a:t>In this competition, the evaluation metric was an </a:t>
            </a:r>
            <a:r>
              <a:rPr lang="en-US" altLang="ja-JP" sz="2400" u="sng" dirty="0">
                <a:hlinkClick r:id="rId2"/>
              </a:rPr>
              <a:t>F1 score</a:t>
            </a:r>
            <a:r>
              <a:rPr lang="en-US" altLang="ja-JP" sz="2400" dirty="0"/>
              <a:t>, which is a way of capturing both precision and recall in a single metric.</a:t>
            </a:r>
          </a:p>
          <a:p>
            <a:pPr>
              <a:lnSpc>
                <a:spcPct val="100000"/>
              </a:lnSpc>
            </a:pPr>
            <a:endParaRPr lang="en-US" altLang="ja-JP" sz="2400" dirty="0" smtClean="0"/>
          </a:p>
          <a:p>
            <a:pPr>
              <a:lnSpc>
                <a:spcPct val="100000"/>
              </a:lnSpc>
            </a:pPr>
            <a:endParaRPr lang="en-US" altLang="ja-JP" sz="2400" dirty="0"/>
          </a:p>
          <a:p>
            <a:pPr>
              <a:lnSpc>
                <a:spcPct val="100000"/>
              </a:lnSpc>
            </a:pPr>
            <a:endParaRPr lang="en-US" altLang="ja-JP" sz="2400" dirty="0" smtClean="0"/>
          </a:p>
          <a:p>
            <a:pPr>
              <a:lnSpc>
                <a:spcPct val="100000"/>
              </a:lnSpc>
            </a:pPr>
            <a:r>
              <a:rPr lang="en-US" altLang="ja-JP" sz="2400" dirty="0" smtClean="0"/>
              <a:t>Thus</a:t>
            </a:r>
            <a:r>
              <a:rPr lang="en-US" altLang="ja-JP" sz="2400" dirty="0"/>
              <a:t>, we needed to convert reorder probabilities into binary 1/0 (Yes/No) numbers.</a:t>
            </a:r>
          </a:p>
          <a:p>
            <a:pPr>
              <a:lnSpc>
                <a:spcPct val="100000"/>
              </a:lnSpc>
            </a:pPr>
            <a:endParaRPr lang="en-US" altLang="ja-JP" sz="2400" dirty="0" smtClean="0"/>
          </a:p>
          <a:p>
            <a:pPr>
              <a:lnSpc>
                <a:spcPct val="100000"/>
              </a:lnSpc>
            </a:pPr>
            <a:r>
              <a:rPr lang="en-US" altLang="ja-JP" sz="2400" dirty="0" smtClean="0"/>
              <a:t>However</a:t>
            </a:r>
            <a:r>
              <a:rPr lang="en-US" altLang="ja-JP" sz="2400" dirty="0"/>
              <a:t>, in order to perform this conversion, we need to know a threshold. At first, I used grid search to find a universal threshold of 0.2. But I saw comments on the Kaggle discussion boards that said different orders should have different thresholds.</a:t>
            </a:r>
          </a:p>
          <a:p>
            <a:pPr>
              <a:lnSpc>
                <a:spcPct val="100000"/>
              </a:lnSpc>
            </a:pPr>
            <a:endParaRPr lang="en-US" altLang="ja-JP" sz="2400" dirty="0" smtClean="0"/>
          </a:p>
          <a:p>
            <a:pPr>
              <a:lnSpc>
                <a:spcPct val="100000"/>
              </a:lnSpc>
            </a:pPr>
            <a:r>
              <a:rPr lang="en-US" altLang="ja-JP" sz="2400" dirty="0" smtClean="0"/>
              <a:t>To </a:t>
            </a:r>
            <a:r>
              <a:rPr lang="en-US" altLang="ja-JP" sz="2400" dirty="0"/>
              <a:t>understand why, let’s look at an example</a:t>
            </a:r>
            <a:r>
              <a:rPr lang="en-US" altLang="ja-JP" sz="2400" dirty="0" smtClean="0"/>
              <a:t>.</a:t>
            </a:r>
            <a:endParaRPr lang="en-US" altLang="ja-JP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609" y="1832806"/>
            <a:ext cx="55245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0926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Problem </a:t>
            </a:r>
            <a:r>
              <a:rPr lang="en-US" altLang="ja-JP" dirty="0" smtClean="0"/>
              <a:t>Overview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In this competition, we have to predict reorder.</a:t>
            </a:r>
          </a:p>
          <a:p>
            <a:r>
              <a:rPr lang="en-US" altLang="ja-JP" dirty="0" smtClean="0"/>
              <a:t>So, it is little different from general recommendation.</a:t>
            </a:r>
          </a:p>
          <a:p>
            <a:r>
              <a:rPr kumimoji="1" lang="en-US" altLang="ja-JP" dirty="0" smtClean="0"/>
              <a:t>I mean,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718" y="3082415"/>
            <a:ext cx="5655458" cy="1730402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718" y="4947754"/>
            <a:ext cx="5649577" cy="172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2763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F1 maximization</a:t>
            </a:r>
            <a:endParaRPr kumimoji="1" lang="ja-JP" altLang="en-US" dirty="0"/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121539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6643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F1 maximization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 smtClean="0"/>
              <a:t>In the first example, threshold is between 0.9 and 0.3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In the second example, </a:t>
            </a:r>
            <a:r>
              <a:rPr lang="en-US" altLang="ja-JP" dirty="0"/>
              <a:t>threshold </a:t>
            </a:r>
            <a:r>
              <a:rPr lang="en-US" altLang="ja-JP" dirty="0" smtClean="0"/>
              <a:t>is lower than 0.2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As I showed, each order should have each threshold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But using above calculation, we have to prepare all patterns of probability at first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Thus I needed to come up with another calculation</a:t>
            </a:r>
            <a:endParaRPr kumimoji="1" lang="en-US" altLang="ja-JP" dirty="0" smtClean="0"/>
          </a:p>
          <a:p>
            <a:pPr>
              <a:lnSpc>
                <a:spcPct val="150000"/>
              </a:lnSpc>
            </a:pPr>
            <a:r>
              <a:rPr lang="en-US" altLang="ja-JP" dirty="0"/>
              <a:t>See the next page</a:t>
            </a:r>
          </a:p>
          <a:p>
            <a:pPr>
              <a:lnSpc>
                <a:spcPct val="150000"/>
              </a:lnSpc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6861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821635"/>
          </a:xfrm>
        </p:spPr>
        <p:txBody>
          <a:bodyPr/>
          <a:lstStyle/>
          <a:p>
            <a:r>
              <a:rPr lang="en-US" altLang="ja-JP" dirty="0"/>
              <a:t>F1 maximization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1792" y="821636"/>
            <a:ext cx="11661912" cy="604299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70000"/>
              </a:lnSpc>
            </a:pPr>
            <a:r>
              <a:rPr lang="en-US" altLang="ja-JP" sz="2400" dirty="0"/>
              <a:t>Let’s say our model predicts Item A will be reordered with probability 0.9, and Item B with probability 0.3. I then simulate 9,999 target labels (whether A and B will be ordered or not) using these probabilities. </a:t>
            </a:r>
            <a:endParaRPr lang="en-US" altLang="ja-JP" sz="2400" dirty="0" smtClean="0"/>
          </a:p>
          <a:p>
            <a:pPr>
              <a:lnSpc>
                <a:spcPct val="170000"/>
              </a:lnSpc>
            </a:pPr>
            <a:r>
              <a:rPr lang="en-US" altLang="ja-JP" sz="2400" dirty="0" smtClean="0"/>
              <a:t>For </a:t>
            </a:r>
            <a:r>
              <a:rPr lang="en-US" altLang="ja-JP" sz="2400" dirty="0"/>
              <a:t>example, the simulated labels might look like this. </a:t>
            </a:r>
            <a:endParaRPr lang="en-US" altLang="ja-JP" sz="2400" dirty="0" smtClean="0"/>
          </a:p>
          <a:p>
            <a:pPr>
              <a:lnSpc>
                <a:spcPct val="170000"/>
              </a:lnSpc>
            </a:pPr>
            <a:r>
              <a:rPr lang="en-US" altLang="ja-JP" sz="2400" dirty="0"/>
              <a:t>I then calculate the expected F1 score for each set of labels, </a:t>
            </a:r>
            <a:endParaRPr lang="en-US" altLang="ja-JP" sz="2400" dirty="0" smtClean="0"/>
          </a:p>
          <a:p>
            <a:pPr marL="0" indent="0">
              <a:lnSpc>
                <a:spcPct val="170000"/>
              </a:lnSpc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starting </a:t>
            </a:r>
            <a:r>
              <a:rPr lang="en-US" altLang="ja-JP" sz="2400" dirty="0"/>
              <a:t>from the highest probability items, and then adding items </a:t>
            </a:r>
            <a:endParaRPr lang="en-US" altLang="ja-JP" sz="2400" dirty="0" smtClean="0"/>
          </a:p>
          <a:p>
            <a:pPr marL="0" indent="0">
              <a:lnSpc>
                <a:spcPct val="170000"/>
              </a:lnSpc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(</a:t>
            </a:r>
            <a:r>
              <a:rPr lang="en-US" altLang="ja-JP" sz="2400" dirty="0"/>
              <a:t>e.g., [A], then [A, B], then [A, B, C], </a:t>
            </a:r>
            <a:r>
              <a:rPr lang="en-US" altLang="ja-JP" sz="2400" dirty="0" err="1"/>
              <a:t>etc</a:t>
            </a:r>
            <a:r>
              <a:rPr lang="en-US" altLang="ja-JP" sz="2400" dirty="0"/>
              <a:t>) until the F1 score </a:t>
            </a:r>
            <a:endParaRPr lang="en-US" altLang="ja-JP" sz="2400" dirty="0" smtClean="0"/>
          </a:p>
          <a:p>
            <a:pPr marL="0" indent="0">
              <a:lnSpc>
                <a:spcPct val="170000"/>
              </a:lnSpc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peaks </a:t>
            </a:r>
            <a:r>
              <a:rPr lang="en-US" altLang="ja-JP" sz="2400" dirty="0"/>
              <a:t>and then decreases. </a:t>
            </a:r>
            <a:endParaRPr lang="en-US" altLang="ja-JP" sz="2400" dirty="0" smtClean="0"/>
          </a:p>
          <a:p>
            <a:pPr>
              <a:lnSpc>
                <a:spcPct val="170000"/>
              </a:lnSpc>
            </a:pPr>
            <a:r>
              <a:rPr lang="en-US" altLang="ja-JP" sz="2400" dirty="0" smtClean="0"/>
              <a:t>We don’t need to calculate all of patterns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ja-JP" sz="2400" dirty="0" smtClean="0"/>
              <a:t>  like A, B, AB</a:t>
            </a:r>
            <a:r>
              <a:rPr lang="mr-IN" altLang="ja-JP" sz="2400" dirty="0" smtClean="0"/>
              <a:t>…</a:t>
            </a:r>
            <a:endParaRPr lang="en-US" altLang="ja-JP" sz="2400" dirty="0" smtClean="0"/>
          </a:p>
          <a:p>
            <a:pPr>
              <a:lnSpc>
                <a:spcPct val="170000"/>
              </a:lnSpc>
            </a:pPr>
            <a:r>
              <a:rPr lang="en-US" altLang="ja-JP" sz="2400" dirty="0"/>
              <a:t>B</a:t>
            </a:r>
            <a:r>
              <a:rPr kumimoji="1" lang="en-US" altLang="ja-JP" sz="2400" dirty="0" smtClean="0"/>
              <a:t>ecause if we should select itemB, we should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select itemA as well</a:t>
            </a:r>
            <a:endParaRPr kumimoji="1" lang="en-US" altLang="ja-JP" sz="24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521148" y="1858165"/>
            <a:ext cx="2690192" cy="500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5370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28788"/>
          </a:xfrm>
        </p:spPr>
        <p:txBody>
          <a:bodyPr>
            <a:normAutofit fontScale="90000"/>
          </a:bodyPr>
          <a:lstStyle/>
          <a:p>
            <a:r>
              <a:rPr lang="en-US" altLang="ja-JP"/>
              <a:t>F1 maximization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9026" y="795130"/>
            <a:ext cx="11194774" cy="5381833"/>
          </a:xfrm>
        </p:spPr>
        <p:txBody>
          <a:bodyPr/>
          <a:lstStyle/>
          <a:p>
            <a:endParaRPr kumimoji="1"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F1score_mean(</a:t>
            </a:r>
            <a:r>
              <a:rPr kumimoji="1" lang="en-US" altLang="ja-JP" dirty="0" smtClean="0"/>
              <a:t>              , [A]) -&gt; </a:t>
            </a:r>
            <a:r>
              <a:rPr lang="is-IS" altLang="ja-JP" dirty="0" smtClean="0"/>
              <a:t>0.809747641431</a:t>
            </a:r>
          </a:p>
          <a:p>
            <a:endParaRPr kumimoji="1" lang="is-IS" altLang="ja-JP" dirty="0"/>
          </a:p>
          <a:p>
            <a:endParaRPr lang="is-IS" altLang="ja-JP" dirty="0" smtClean="0"/>
          </a:p>
          <a:p>
            <a:endParaRPr kumimoji="1" lang="is-IS" altLang="ja-JP" dirty="0" smtClean="0"/>
          </a:p>
          <a:p>
            <a:endParaRPr lang="is-IS" altLang="ja-JP" dirty="0"/>
          </a:p>
          <a:p>
            <a:endParaRPr kumimoji="1" lang="is-IS" altLang="ja-JP" dirty="0"/>
          </a:p>
          <a:p>
            <a:r>
              <a:rPr lang="en-US" altLang="ja-JP" dirty="0"/>
              <a:t>F1score_mean(</a:t>
            </a:r>
            <a:r>
              <a:rPr lang="en-US" altLang="ja-JP" dirty="0" smtClean="0"/>
              <a:t>               </a:t>
            </a:r>
            <a:r>
              <a:rPr lang="en-US" altLang="ja-JP" dirty="0"/>
              <a:t>, </a:t>
            </a:r>
            <a:r>
              <a:rPr lang="en-US" altLang="ja-JP" dirty="0" smtClean="0"/>
              <a:t>[A,B]) </a:t>
            </a:r>
            <a:r>
              <a:rPr lang="en-US" altLang="ja-JP" dirty="0"/>
              <a:t>-&gt; </a:t>
            </a:r>
            <a:r>
              <a:rPr lang="is-IS" altLang="ja-JP" dirty="0"/>
              <a:t>0.709004233757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25371" y="795130"/>
            <a:ext cx="1374349" cy="255767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25371" y="3918156"/>
            <a:ext cx="1374349" cy="255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4252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F1 </a:t>
            </a:r>
            <a:r>
              <a:rPr lang="en-US" altLang="ja-JP" dirty="0" smtClean="0"/>
              <a:t>maximization - </a:t>
            </a:r>
            <a:r>
              <a:rPr lang="en-US" altLang="ja-JP" dirty="0"/>
              <a:t>Predicting None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ja-JP" dirty="0"/>
              <a:t>One way to think about None is as the probability (1 - Item A) * (1 - Item B) * …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But </a:t>
            </a:r>
            <a:r>
              <a:rPr lang="en-US" altLang="ja-JP" dirty="0"/>
              <a:t>another method is to try to predict None as a special case. </a:t>
            </a:r>
            <a:endParaRPr lang="en-US" altLang="ja-JP" dirty="0" smtClean="0"/>
          </a:p>
          <a:p>
            <a:pPr>
              <a:lnSpc>
                <a:spcPct val="150000"/>
              </a:lnSpc>
            </a:pPr>
            <a:r>
              <a:rPr lang="en-US" altLang="ja-JP" dirty="0" smtClean="0"/>
              <a:t>By </a:t>
            </a:r>
            <a:r>
              <a:rPr lang="en-US" altLang="ja-JP" dirty="0"/>
              <a:t>using our None model and treating None as just another item, we can boost the F1 score from 0.400 to 0.407</a:t>
            </a:r>
            <a:r>
              <a:rPr lang="en-US" altLang="ja-JP" dirty="0" smtClean="0"/>
              <a:t>.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xmlns="" val="158172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53190" y="2503358"/>
            <a:ext cx="10515600" cy="1690688"/>
          </a:xfrm>
        </p:spPr>
        <p:txBody>
          <a:bodyPr>
            <a:normAutofit/>
          </a:bodyPr>
          <a:lstStyle/>
          <a:p>
            <a:pPr algn="ctr"/>
            <a:r>
              <a:rPr lang="en-US" altLang="ja-JP" sz="7200" dirty="0" smtClean="0"/>
              <a:t>Thanks</a:t>
            </a:r>
            <a:endParaRPr kumimoji="1" lang="ja-JP" altLang="en-US" sz="7200" dirty="0"/>
          </a:p>
        </p:txBody>
      </p:sp>
    </p:spTree>
    <p:extLst>
      <p:ext uri="{BB962C8B-B14F-4D97-AF65-F5344CB8AC3E}">
        <p14:creationId xmlns:p14="http://schemas.microsoft.com/office/powerpoint/2010/main" xmlns="" val="2049411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Problem Overview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62857" y="1480458"/>
            <a:ext cx="10990943" cy="5109028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How hot(user)?</a:t>
            </a:r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lang="en-US" altLang="ja-JP" sz="2000" dirty="0" smtClean="0"/>
              <a:t>*prior is regarded as train</a:t>
            </a:r>
            <a:endParaRPr lang="en-US" altLang="ja-JP" sz="20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1914525"/>
            <a:ext cx="6072421" cy="417478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08914" y="1914525"/>
            <a:ext cx="6072421" cy="417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043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147411"/>
            <a:ext cx="10515600" cy="1325563"/>
          </a:xfrm>
        </p:spPr>
        <p:txBody>
          <a:bodyPr/>
          <a:lstStyle/>
          <a:p>
            <a:r>
              <a:rPr lang="en-US" altLang="ja-JP" dirty="0"/>
              <a:t>Problem Overview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8971" y="1335314"/>
            <a:ext cx="10874829" cy="5355772"/>
          </a:xfrm>
        </p:spPr>
        <p:txBody>
          <a:bodyPr/>
          <a:lstStyle/>
          <a:p>
            <a:r>
              <a:rPr lang="en-US" altLang="ja-JP" dirty="0"/>
              <a:t>How </a:t>
            </a:r>
            <a:r>
              <a:rPr lang="en-US" altLang="ja-JP" dirty="0" smtClean="0"/>
              <a:t>hot(item)?</a:t>
            </a:r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sz="2000" dirty="0" smtClean="0"/>
          </a:p>
          <a:p>
            <a:endParaRPr lang="en-US" altLang="ja-JP" sz="2000" dirty="0" smtClean="0"/>
          </a:p>
          <a:p>
            <a:pPr marL="0" indent="0">
              <a:buNone/>
            </a:pPr>
            <a:r>
              <a:rPr lang="en-US" altLang="ja-JP" sz="2000" dirty="0" smtClean="0"/>
              <a:t>*Clipped by 500</a:t>
            </a:r>
            <a:endParaRPr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832" y="2058221"/>
            <a:ext cx="6136368" cy="421875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72175" y="2058221"/>
            <a:ext cx="6136368" cy="421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0790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ja-JP" dirty="0"/>
              <a:t>Problem Overview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47918" y="1210234"/>
            <a:ext cx="11819964" cy="5647765"/>
          </a:xfrm>
        </p:spPr>
        <p:txBody>
          <a:bodyPr/>
          <a:lstStyle/>
          <a:p>
            <a:r>
              <a:rPr lang="en-US" altLang="ja-JP" dirty="0" smtClean="0"/>
              <a:t>Evaluation metric is mean F1 score</a:t>
            </a:r>
          </a:p>
          <a:p>
            <a:endParaRPr kumimoji="1" lang="en-US" altLang="ja-JP" dirty="0"/>
          </a:p>
          <a:p>
            <a:endParaRPr lang="en-US" altLang="ja-JP" dirty="0" smtClean="0"/>
          </a:p>
          <a:p>
            <a:r>
              <a:rPr kumimoji="1" lang="en-US" altLang="ja-JP" dirty="0" smtClean="0"/>
              <a:t>Precision and Recall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609" y="1804941"/>
            <a:ext cx="5524500" cy="8382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285" y="3198819"/>
            <a:ext cx="1645397" cy="13091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834" y="4744439"/>
            <a:ext cx="2400300" cy="6731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0534" y="5801219"/>
            <a:ext cx="3644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7746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5399" y="0"/>
            <a:ext cx="10515600" cy="1325563"/>
          </a:xfrm>
        </p:spPr>
        <p:txBody>
          <a:bodyPr/>
          <a:lstStyle/>
          <a:p>
            <a:r>
              <a:rPr lang="en-US" altLang="ja-JP"/>
              <a:t>Problem Overview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57163" y="1325564"/>
            <a:ext cx="11858625" cy="5532436"/>
          </a:xfrm>
        </p:spPr>
        <p:txBody>
          <a:bodyPr>
            <a:normAutofit/>
          </a:bodyPr>
          <a:lstStyle/>
          <a:p>
            <a:r>
              <a:rPr lang="en-US" altLang="ja-JP" dirty="0" smtClean="0">
                <a:hlinkClick r:id="rId2"/>
              </a:rPr>
              <a:t>Links between the files</a:t>
            </a:r>
            <a:endParaRPr kumimoji="1" lang="ja-JP" altLang="en-US" dirty="0"/>
          </a:p>
        </p:txBody>
      </p:sp>
      <p:pic>
        <p:nvPicPr>
          <p:cNvPr id="4" name="図 3">
            <a:hlinkClick r:id="rId2" tooltip="Links between the files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15" y="1893095"/>
            <a:ext cx="10939367" cy="439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71727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kumimoji="1" lang="en-US" altLang="ja-JP" dirty="0" smtClean="0"/>
              <a:t>Main Approach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1257" y="1573307"/>
            <a:ext cx="11669486" cy="505972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en-US" altLang="ja-JP" dirty="0" smtClean="0"/>
              <a:t>I made 2 models. For predicting reorder and for </a:t>
            </a:r>
            <a:r>
              <a:rPr lang="en-US" altLang="ja-JP" dirty="0"/>
              <a:t>predicting </a:t>
            </a:r>
            <a:r>
              <a:rPr kumimoji="1" lang="en-US" altLang="ja-JP" dirty="0" smtClean="0"/>
              <a:t>None*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reorder model’s keys are user_id and product_id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None model’s key is only </a:t>
            </a:r>
            <a:r>
              <a:rPr lang="en-US" altLang="ja-JP" dirty="0" smtClean="0"/>
              <a:t>u</a:t>
            </a:r>
            <a:r>
              <a:rPr kumimoji="1" lang="en-US" altLang="ja-JP" dirty="0" smtClean="0"/>
              <a:t>ser_id</a:t>
            </a:r>
          </a:p>
          <a:p>
            <a:pPr>
              <a:lnSpc>
                <a:spcPct val="150000"/>
              </a:lnSpc>
            </a:pPr>
            <a:r>
              <a:rPr kumimoji="1" lang="en-US" altLang="ja-JP" dirty="0" smtClean="0"/>
              <a:t>I thought I should use more train data to make better prediction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I decided to use prior as train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As a result of tunings, best number of window is 3</a:t>
            </a:r>
          </a:p>
          <a:p>
            <a:pPr>
              <a:lnSpc>
                <a:spcPct val="150000"/>
              </a:lnSpc>
            </a:pPr>
            <a:r>
              <a:rPr lang="en-US" altLang="ja-JP" dirty="0" smtClean="0"/>
              <a:t>See next page for details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ja-JP" sz="1900" dirty="0" smtClean="0"/>
              <a:t>*None means there is no reorder</a:t>
            </a:r>
          </a:p>
        </p:txBody>
      </p:sp>
    </p:spTree>
    <p:extLst>
      <p:ext uri="{BB962C8B-B14F-4D97-AF65-F5344CB8AC3E}">
        <p14:creationId xmlns:p14="http://schemas.microsoft.com/office/powerpoint/2010/main" xmlns="" val="94430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811213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Main Approach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0012" y="811213"/>
            <a:ext cx="11915775" cy="5532437"/>
          </a:xfrm>
        </p:spPr>
        <p:txBody>
          <a:bodyPr/>
          <a:lstStyle/>
          <a:p>
            <a:r>
              <a:rPr kumimoji="1" lang="en-US" altLang="ja-JP" dirty="0" smtClean="0"/>
              <a:t>We are given orders.csv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0100" y="1314450"/>
            <a:ext cx="10640306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72808966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4779</TotalTime>
  <Words>1153</Words>
  <Application>Microsoft Office PowerPoint</Application>
  <PresentationFormat>Custom</PresentationFormat>
  <Paragraphs>189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ホワイト</vt:lpstr>
      <vt:lpstr>Instacart Market Basket Analysis </vt:lpstr>
      <vt:lpstr>Agenda</vt:lpstr>
      <vt:lpstr>Problem Overview</vt:lpstr>
      <vt:lpstr>Problem Overview</vt:lpstr>
      <vt:lpstr>Problem Overview</vt:lpstr>
      <vt:lpstr>Problem Overview</vt:lpstr>
      <vt:lpstr>Problem Overview</vt:lpstr>
      <vt:lpstr>Main Approach</vt:lpstr>
      <vt:lpstr>Main Approach</vt:lpstr>
      <vt:lpstr>Main Approach</vt:lpstr>
      <vt:lpstr>Main Approach</vt:lpstr>
      <vt:lpstr>Main Approach</vt:lpstr>
      <vt:lpstr>Main Approach</vt:lpstr>
      <vt:lpstr>Main Approach</vt:lpstr>
      <vt:lpstr>Main Approach</vt:lpstr>
      <vt:lpstr>Feature Engineering</vt:lpstr>
      <vt:lpstr>Feature Importance for reorder</vt:lpstr>
      <vt:lpstr>Feature Importance for None</vt:lpstr>
      <vt:lpstr>Important Findings for reorder - 1</vt:lpstr>
      <vt:lpstr>Important Findings for reorder - 1</vt:lpstr>
      <vt:lpstr>Important Findings for reorder - 1</vt:lpstr>
      <vt:lpstr>Important Findings for reorder - 2</vt:lpstr>
      <vt:lpstr>Important Findings for reorder - 2</vt:lpstr>
      <vt:lpstr>Important Findings for reorder - 3</vt:lpstr>
      <vt:lpstr>Important Findings for reorder - 3</vt:lpstr>
      <vt:lpstr>Important Findings for None - 1</vt:lpstr>
      <vt:lpstr>Important Findings for None - 2</vt:lpstr>
      <vt:lpstr>Important Findings for None - 3</vt:lpstr>
      <vt:lpstr>F1 maximization</vt:lpstr>
      <vt:lpstr>F1 maximization</vt:lpstr>
      <vt:lpstr>F1 maximization</vt:lpstr>
      <vt:lpstr>F1 maximization</vt:lpstr>
      <vt:lpstr>F1 maximization</vt:lpstr>
      <vt:lpstr>F1 maximization - Predicting None</vt:lpstr>
      <vt:lpstr>Thanks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2nd Place Solution</dc:title>
  <dc:creator>小野寺　和樹</dc:creator>
  <cp:lastModifiedBy>Vikas Rana</cp:lastModifiedBy>
  <cp:revision>102</cp:revision>
  <dcterms:created xsi:type="dcterms:W3CDTF">2017-08-25T03:32:24Z</dcterms:created>
  <dcterms:modified xsi:type="dcterms:W3CDTF">2017-12-28T06:34:04Z</dcterms:modified>
</cp:coreProperties>
</file>